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68" r:id="rId4"/>
    <p:sldId id="284" r:id="rId5"/>
    <p:sldId id="286" r:id="rId6"/>
    <p:sldId id="285" r:id="rId7"/>
    <p:sldId id="269" r:id="rId8"/>
    <p:sldId id="270" r:id="rId9"/>
    <p:sldId id="271" r:id="rId10"/>
    <p:sldId id="281" r:id="rId11"/>
    <p:sldId id="276" r:id="rId12"/>
    <p:sldId id="260" r:id="rId13"/>
    <p:sldId id="267" r:id="rId14"/>
    <p:sldId id="282" r:id="rId15"/>
    <p:sldId id="290" r:id="rId16"/>
    <p:sldId id="287" r:id="rId17"/>
    <p:sldId id="291" r:id="rId18"/>
    <p:sldId id="283" r:id="rId19"/>
    <p:sldId id="278" r:id="rId20"/>
    <p:sldId id="266" r:id="rId21"/>
    <p:sldId id="304" r:id="rId22"/>
    <p:sldId id="305" r:id="rId23"/>
    <p:sldId id="288" r:id="rId24"/>
    <p:sldId id="292" r:id="rId25"/>
    <p:sldId id="274" r:id="rId26"/>
    <p:sldId id="273" r:id="rId27"/>
    <p:sldId id="296" r:id="rId28"/>
    <p:sldId id="297" r:id="rId29"/>
    <p:sldId id="298" r:id="rId30"/>
    <p:sldId id="299" r:id="rId31"/>
    <p:sldId id="300" r:id="rId32"/>
    <p:sldId id="301" r:id="rId33"/>
    <p:sldId id="303" r:id="rId34"/>
    <p:sldId id="265" r:id="rId35"/>
    <p:sldId id="272" r:id="rId36"/>
    <p:sldId id="277" r:id="rId3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4424535"/>
          </a:xfrm>
        </p:spPr>
        <p:txBody>
          <a:bodyPr>
            <a:normAutofit fontScale="90000"/>
          </a:bodyPr>
          <a:lstStyle/>
          <a:p>
            <a:r>
              <a:rPr lang="ru-RU" sz="6000" b="1" i="1" u="sng" dirty="0" smtClean="0">
                <a:solidFill>
                  <a:srgbClr val="0070C0"/>
                </a:solidFill>
              </a:rPr>
              <a:t/>
            </a:r>
            <a:br>
              <a:rPr lang="ru-RU" sz="6000" b="1" i="1" u="sng" dirty="0" smtClean="0">
                <a:solidFill>
                  <a:srgbClr val="0070C0"/>
                </a:solidFill>
              </a:rPr>
            </a:br>
            <a:r>
              <a:rPr lang="ru-RU" sz="6000" b="1" i="1" u="sng" dirty="0" smtClean="0">
                <a:solidFill>
                  <a:srgbClr val="0070C0"/>
                </a:solidFill>
              </a:rPr>
              <a:t>«</a:t>
            </a:r>
            <a:r>
              <a:rPr lang="ru-RU" sz="6000" b="1" i="1" u="sng" dirty="0" smtClean="0">
                <a:solidFill>
                  <a:srgbClr val="0070C0"/>
                </a:solidFill>
              </a:rPr>
              <a:t>Говорящие кубики». </a:t>
            </a:r>
            <a:r>
              <a:rPr lang="ru-RU" sz="6000" b="1" dirty="0" smtClean="0">
                <a:solidFill>
                  <a:srgbClr val="0070C0"/>
                </a:solidFill>
              </a:rPr>
              <a:t>        </a:t>
            </a:r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6000" b="1" dirty="0"/>
              <a:t/>
            </a:r>
            <a:br>
              <a:rPr lang="ru-RU" sz="6000" b="1" dirty="0"/>
            </a:br>
            <a:r>
              <a:rPr lang="ru-RU" sz="2200" i="1" dirty="0" smtClean="0"/>
              <a:t>Дидактическое </a:t>
            </a:r>
            <a:r>
              <a:rPr lang="ru-RU" sz="2200" i="1" dirty="0" smtClean="0"/>
              <a:t>пособие  для дошкольников  по формированию грамматического строя речи.   </a:t>
            </a:r>
            <a:r>
              <a:rPr lang="ru-RU" sz="2200" i="1" dirty="0" smtClean="0"/>
              <a:t>                                                                                      </a:t>
            </a:r>
            <a:r>
              <a:rPr lang="ru-RU" sz="4900" b="1" dirty="0" smtClean="0">
                <a:solidFill>
                  <a:srgbClr val="FF0000"/>
                </a:solidFill>
              </a:rPr>
              <a:t>Предлоги </a:t>
            </a:r>
            <a:r>
              <a:rPr lang="ru-RU" sz="4900" b="1" dirty="0" smtClean="0">
                <a:solidFill>
                  <a:srgbClr val="FF0000"/>
                </a:solidFill>
              </a:rPr>
              <a:t>в детской речи</a:t>
            </a:r>
            <a:r>
              <a:rPr lang="ru-RU" sz="6600" b="1" i="1" dirty="0" smtClean="0">
                <a:solidFill>
                  <a:srgbClr val="FF0000"/>
                </a:solidFill>
              </a:rPr>
              <a:t>. </a:t>
            </a:r>
            <a:endParaRPr lang="ru-RU" sz="49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857760"/>
            <a:ext cx="6400800" cy="1285884"/>
          </a:xfrm>
        </p:spPr>
        <p:txBody>
          <a:bodyPr>
            <a:normAutofit/>
          </a:bodyPr>
          <a:lstStyle/>
          <a:p>
            <a:r>
              <a:rPr lang="ru-RU" b="1" i="1" u="sng" dirty="0" smtClean="0">
                <a:solidFill>
                  <a:srgbClr val="009A46"/>
                </a:solidFill>
              </a:rPr>
              <a:t>Учитель-логопед Иванова О Ф</a:t>
            </a:r>
          </a:p>
          <a:p>
            <a:r>
              <a:rPr lang="ru-RU" b="1" i="1" u="sng" dirty="0" smtClean="0">
                <a:solidFill>
                  <a:srgbClr val="009A46"/>
                </a:solidFill>
              </a:rPr>
              <a:t>МБДОУ № 10 «Золушка»</a:t>
            </a:r>
            <a:endParaRPr lang="ru-RU" dirty="0">
              <a:solidFill>
                <a:srgbClr val="009A4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Кубики </a:t>
            </a:r>
            <a:r>
              <a:rPr lang="ru-RU" b="1" dirty="0" smtClean="0">
                <a:solidFill>
                  <a:srgbClr val="C00000"/>
                </a:solidFill>
              </a:rPr>
              <a:t>Б.П.Никитина</a:t>
            </a:r>
            <a:r>
              <a:rPr lang="ru-RU" b="1" dirty="0">
                <a:solidFill>
                  <a:srgbClr val="C00000"/>
                </a:solidFill>
              </a:rPr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92251"/>
            <a:ext cx="7932676" cy="536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805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Кубики Н.А.Зайцева</a:t>
            </a:r>
            <a:br>
              <a:rPr lang="ru-RU" sz="4800" b="1" dirty="0" smtClean="0">
                <a:solidFill>
                  <a:srgbClr val="C00000"/>
                </a:solidFill>
              </a:rPr>
            </a:b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00800" y="762000"/>
            <a:ext cx="2743200" cy="5410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Формируется способность к концентрации внимания.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6262826" cy="48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22098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Интеллектуальное  и речевое  развитие ребенка  зависит от степени  развития пальцевой моторики.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362200"/>
            <a:ext cx="7848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752601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Игра  с кубиками  создаёт стимулирующее воздействие на функциональное состояние коры головного мозга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572877"/>
            <a:ext cx="3657600" cy="344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514600"/>
            <a:ext cx="3505200" cy="349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470376"/>
            <a:ext cx="6747224" cy="376396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Формируется способность к концентрации </a:t>
            </a:r>
            <a:r>
              <a:rPr lang="ru-RU" b="1" dirty="0" smtClean="0">
                <a:solidFill>
                  <a:srgbClr val="0070C0"/>
                </a:solidFill>
              </a:rPr>
              <a:t>вним</a:t>
            </a:r>
            <a:r>
              <a:rPr lang="ru-RU" sz="4800" b="1" dirty="0" smtClean="0">
                <a:solidFill>
                  <a:srgbClr val="0070C0"/>
                </a:solidFill>
              </a:rPr>
              <a:t>ания.</a:t>
            </a:r>
            <a:br>
              <a:rPr lang="ru-RU" sz="4800" b="1" dirty="0" smtClean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Связная речь</a:t>
            </a:r>
            <a:r>
              <a:rPr lang="ru-RU" dirty="0">
                <a:solidFill>
                  <a:srgbClr val="C00000"/>
                </a:solidFill>
              </a:rPr>
              <a:t>. </a:t>
            </a:r>
            <a:r>
              <a:rPr lang="ru-RU" b="1" dirty="0">
                <a:solidFill>
                  <a:srgbClr val="009A46"/>
                </a:solidFill>
              </a:rPr>
              <a:t>Использование </a:t>
            </a:r>
            <a:r>
              <a:rPr lang="ru-RU" b="1" dirty="0" err="1">
                <a:solidFill>
                  <a:srgbClr val="009A46"/>
                </a:solidFill>
              </a:rPr>
              <a:t>мнемотаблицы</a:t>
            </a:r>
            <a:r>
              <a:rPr lang="ru-RU" b="1" dirty="0">
                <a:solidFill>
                  <a:srgbClr val="009A46"/>
                </a:solidFill>
              </a:rPr>
              <a:t> для </a:t>
            </a:r>
            <a:r>
              <a:rPr lang="ru-RU" b="1" dirty="0" smtClean="0">
                <a:solidFill>
                  <a:srgbClr val="009A46"/>
                </a:solidFill>
              </a:rPr>
              <a:t>           </a:t>
            </a:r>
            <a:br>
              <a:rPr lang="ru-RU" b="1" dirty="0" smtClean="0">
                <a:solidFill>
                  <a:srgbClr val="009A46"/>
                </a:solidFill>
              </a:rPr>
            </a:br>
            <a:r>
              <a:rPr lang="ru-RU" b="1" dirty="0" smtClean="0">
                <a:solidFill>
                  <a:srgbClr val="009A46"/>
                </a:solidFill>
              </a:rPr>
              <a:t>пересказа «Кубик на кубик» Я. </a:t>
            </a:r>
            <a:r>
              <a:rPr lang="ru-RU" b="1" dirty="0" err="1" smtClean="0">
                <a:solidFill>
                  <a:srgbClr val="009A46"/>
                </a:solidFill>
              </a:rPr>
              <a:t>Тайц</a:t>
            </a:r>
            <a:r>
              <a:rPr lang="ru-RU" b="1" dirty="0" smtClean="0">
                <a:solidFill>
                  <a:srgbClr val="009A46"/>
                </a:solidFill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10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38400"/>
            <a:ext cx="2207394" cy="368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962400"/>
            <a:ext cx="1829066" cy="215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05400"/>
            <a:ext cx="3394424" cy="11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04540">
            <a:off x="1766850" y="4362927"/>
            <a:ext cx="8763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566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</a:rPr>
              <a:t>Движение - это жизнь!</a:t>
            </a:r>
            <a:endParaRPr lang="ru-RU" sz="4800" b="1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Движение растит интеллект</a:t>
            </a:r>
            <a:r>
              <a:rPr lang="ru-RU" sz="3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                  - </a:t>
            </a: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если малыш поплыл раньше, чем пошёл</a:t>
            </a:r>
            <a:r>
              <a:rPr lang="ru-RU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или                                  - </a:t>
            </a:r>
            <a:r>
              <a:rPr lang="ru-RU" sz="4000" b="1" dirty="0" smtClean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начал раньше ходить</a:t>
            </a:r>
            <a:r>
              <a:rPr lang="ru-RU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он обгоняет своих сверстников и  в </a:t>
            </a:r>
            <a:r>
              <a:rPr lang="ru-RU" sz="4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интеллектуальном развитии</a:t>
            </a:r>
            <a:r>
              <a:rPr lang="ru-RU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4476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Дидактическое </a:t>
            </a:r>
            <a:r>
              <a:rPr lang="ru-RU" sz="3600" b="1" dirty="0">
                <a:solidFill>
                  <a:srgbClr val="C00000"/>
                </a:solidFill>
              </a:rPr>
              <a:t>пособие  для </a:t>
            </a:r>
            <a:r>
              <a:rPr lang="ru-RU" sz="3600" b="1" dirty="0" smtClean="0">
                <a:solidFill>
                  <a:srgbClr val="C00000"/>
                </a:solidFill>
              </a:rPr>
              <a:t>дошкольников развитие                                  не  только </a:t>
            </a:r>
            <a:r>
              <a:rPr lang="ru-RU" sz="3600" b="1" dirty="0" smtClean="0">
                <a:solidFill>
                  <a:srgbClr val="C00000"/>
                </a:solidFill>
              </a:rPr>
              <a:t>общей  и  </a:t>
            </a:r>
            <a:r>
              <a:rPr lang="ru-RU" sz="3600" b="1" dirty="0" smtClean="0">
                <a:solidFill>
                  <a:srgbClr val="C00000"/>
                </a:solidFill>
              </a:rPr>
              <a:t>мелкой моторики.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7187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9600" b="1" dirty="0">
                <a:solidFill>
                  <a:srgbClr val="0070C0"/>
                </a:solidFill>
              </a:rPr>
              <a:t> </a:t>
            </a:r>
            <a:r>
              <a:rPr lang="ru-RU" sz="9600" b="1" dirty="0" smtClean="0">
                <a:solidFill>
                  <a:srgbClr val="0070C0"/>
                </a:solidFill>
              </a:rPr>
              <a:t>                                   «</a:t>
            </a:r>
            <a:r>
              <a:rPr lang="ru-RU" sz="9600" b="1" dirty="0">
                <a:solidFill>
                  <a:srgbClr val="0070C0"/>
                </a:solidFill>
              </a:rPr>
              <a:t>Футбол</a:t>
            </a:r>
            <a:r>
              <a:rPr lang="ru-RU" sz="9600" b="1" dirty="0" smtClean="0">
                <a:solidFill>
                  <a:srgbClr val="0070C0"/>
                </a:solidFill>
              </a:rPr>
              <a:t>»!</a:t>
            </a:r>
          </a:p>
          <a:p>
            <a:pPr marL="0" indent="0" algn="ctr">
              <a:buNone/>
            </a:pPr>
            <a:r>
              <a:rPr lang="ru-RU" b="1" i="1" u="sng" dirty="0">
                <a:solidFill>
                  <a:srgbClr val="00B050"/>
                </a:solidFill>
              </a:rPr>
              <a:t>Учитель-логопед Иванова О Ф</a:t>
            </a:r>
          </a:p>
          <a:p>
            <a:pPr marL="0" indent="0" algn="ctr">
              <a:buNone/>
            </a:pPr>
            <a:r>
              <a:rPr lang="ru-RU" b="1" i="1" u="sng" dirty="0">
                <a:solidFill>
                  <a:srgbClr val="00B050"/>
                </a:solidFill>
              </a:rPr>
              <a:t>МБДОУ № 10 «Золушка»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85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В. А. Сухомлинский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5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Чем больше уверенности в движении </a:t>
            </a:r>
            <a:r>
              <a:rPr lang="ru-RU" sz="5400" b="1" dirty="0" smtClean="0">
                <a:solidFill>
                  <a:srgbClr val="009A46"/>
                </a:solidFill>
                <a:latin typeface="Arial" pitchFamily="34" charset="0"/>
                <a:cs typeface="Arial" pitchFamily="34" charset="0"/>
              </a:rPr>
              <a:t>детской руки</a:t>
            </a:r>
            <a:r>
              <a:rPr lang="ru-RU" sz="5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                                                   тем ярче речь ребёнка</a:t>
            </a:r>
            <a:r>
              <a:rPr lang="ru-RU" sz="4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4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76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Универсальная </a:t>
            </a:r>
            <a:r>
              <a:rPr lang="ru-RU" b="1" i="1" dirty="0" smtClean="0">
                <a:solidFill>
                  <a:srgbClr val="C00000"/>
                </a:solidFill>
              </a:rPr>
              <a:t>игра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66800"/>
            <a:ext cx="8686800" cy="5410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1.</a:t>
            </a:r>
            <a:r>
              <a:rPr lang="ru-RU" dirty="0"/>
              <a:t> </a:t>
            </a:r>
            <a:r>
              <a:rPr lang="ru-RU" b="1" dirty="0">
                <a:solidFill>
                  <a:srgbClr val="0070C0"/>
                </a:solidFill>
              </a:rPr>
              <a:t>Общая моторика </a:t>
            </a:r>
            <a:r>
              <a:rPr lang="ru-RU" dirty="0">
                <a:solidFill>
                  <a:srgbClr val="0070C0"/>
                </a:solidFill>
              </a:rPr>
              <a:t>на свежем воздухе.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2. </a:t>
            </a:r>
            <a:r>
              <a:rPr lang="ru-RU" b="1" dirty="0">
                <a:solidFill>
                  <a:srgbClr val="0070C0"/>
                </a:solidFill>
              </a:rPr>
              <a:t>Мелкая моторика </a:t>
            </a:r>
            <a:r>
              <a:rPr lang="ru-RU" dirty="0">
                <a:solidFill>
                  <a:srgbClr val="0070C0"/>
                </a:solidFill>
              </a:rPr>
              <a:t>–  </a:t>
            </a:r>
            <a:r>
              <a:rPr lang="ru-RU" b="1" dirty="0">
                <a:solidFill>
                  <a:srgbClr val="C00000"/>
                </a:solidFill>
              </a:rPr>
              <a:t>настольная игра.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3. </a:t>
            </a:r>
            <a:r>
              <a:rPr lang="ru-RU" b="1" dirty="0" smtClean="0">
                <a:solidFill>
                  <a:srgbClr val="0070C0"/>
                </a:solidFill>
              </a:rPr>
              <a:t>Гимн футболистов  </a:t>
            </a:r>
            <a:r>
              <a:rPr lang="ru-RU" dirty="0">
                <a:solidFill>
                  <a:srgbClr val="0070C0"/>
                </a:solidFill>
              </a:rPr>
              <a:t>«</a:t>
            </a:r>
            <a:r>
              <a:rPr lang="ru-RU" b="1" dirty="0">
                <a:solidFill>
                  <a:srgbClr val="C00000"/>
                </a:solidFill>
              </a:rPr>
              <a:t>Футбольный мяч</a:t>
            </a:r>
            <a:r>
              <a:rPr lang="ru-RU" dirty="0">
                <a:solidFill>
                  <a:srgbClr val="0070C0"/>
                </a:solidFill>
              </a:rPr>
              <a:t>».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4. </a:t>
            </a:r>
            <a:r>
              <a:rPr lang="ru-RU" b="1" dirty="0">
                <a:solidFill>
                  <a:srgbClr val="0070C0"/>
                </a:solidFill>
              </a:rPr>
              <a:t>Дыхательная </a:t>
            </a:r>
            <a:r>
              <a:rPr lang="ru-RU" b="1" dirty="0" smtClean="0">
                <a:solidFill>
                  <a:srgbClr val="0070C0"/>
                </a:solidFill>
              </a:rPr>
              <a:t>гимнастика</a:t>
            </a:r>
            <a:r>
              <a:rPr lang="ru-RU" dirty="0" smtClean="0">
                <a:solidFill>
                  <a:srgbClr val="0070C0"/>
                </a:solidFill>
              </a:rPr>
              <a:t>                                                         </a:t>
            </a:r>
            <a:r>
              <a:rPr lang="ru-RU" sz="800" dirty="0" smtClean="0">
                <a:solidFill>
                  <a:srgbClr val="0070C0"/>
                </a:solidFill>
              </a:rPr>
              <a:t>.</a:t>
            </a:r>
            <a:r>
              <a:rPr lang="ru-RU" dirty="0" smtClean="0">
                <a:solidFill>
                  <a:srgbClr val="0070C0"/>
                </a:solidFill>
              </a:rPr>
              <a:t>                         «</a:t>
            </a:r>
            <a:r>
              <a:rPr lang="ru-RU" b="1" dirty="0">
                <a:solidFill>
                  <a:srgbClr val="C00000"/>
                </a:solidFill>
              </a:rPr>
              <a:t>Мишка- футболист</a:t>
            </a:r>
            <a:r>
              <a:rPr lang="ru-RU" dirty="0">
                <a:solidFill>
                  <a:srgbClr val="0070C0"/>
                </a:solidFill>
              </a:rPr>
              <a:t>».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5. </a:t>
            </a:r>
            <a:r>
              <a:rPr lang="ru-RU" b="1" dirty="0">
                <a:solidFill>
                  <a:srgbClr val="0070C0"/>
                </a:solidFill>
              </a:rPr>
              <a:t>Видео артикуляционная гимнастика </a:t>
            </a:r>
            <a:r>
              <a:rPr lang="ru-RU" b="1" dirty="0" smtClean="0">
                <a:solidFill>
                  <a:srgbClr val="0070C0"/>
                </a:solidFill>
              </a:rPr>
              <a:t>                               </a:t>
            </a:r>
            <a:r>
              <a:rPr lang="ru-RU" sz="800" b="1" dirty="0" smtClean="0">
                <a:solidFill>
                  <a:srgbClr val="0070C0"/>
                </a:solidFill>
              </a:rPr>
              <a:t>.                                                                                                               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>
                <a:solidFill>
                  <a:srgbClr val="C00000"/>
                </a:solidFill>
              </a:rPr>
              <a:t>Футбол»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4. </a:t>
            </a:r>
            <a:r>
              <a:rPr lang="ru-RU" b="1" dirty="0">
                <a:solidFill>
                  <a:srgbClr val="0070C0"/>
                </a:solidFill>
              </a:rPr>
              <a:t>Формирование грамматического строя речи</a:t>
            </a:r>
            <a:r>
              <a:rPr lang="ru-RU" dirty="0">
                <a:solidFill>
                  <a:srgbClr val="0070C0"/>
                </a:solidFill>
              </a:rPr>
              <a:t>: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</a:rPr>
              <a:t>          Учимся говорить  предложениями:                                                                                      </a:t>
            </a:r>
            <a:r>
              <a:rPr lang="ru-RU" b="1" dirty="0">
                <a:solidFill>
                  <a:srgbClr val="C00000"/>
                </a:solidFill>
              </a:rPr>
              <a:t>«Мы спортсмены», «Посчитай-ка».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1092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Игра на развитие речевого дыхания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77000" y="1447800"/>
            <a:ext cx="2667000" cy="467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Мяч ударил Мишка ловко – </a:t>
            </a:r>
            <a:r>
              <a:rPr lang="ru-RU" b="1" dirty="0" smtClean="0">
                <a:solidFill>
                  <a:srgbClr val="0070C0"/>
                </a:solidFill>
              </a:rPr>
              <a:t>вот</a:t>
            </a:r>
            <a:r>
              <a:rPr lang="ru-RU" b="1" dirty="0">
                <a:solidFill>
                  <a:srgbClr val="0070C0"/>
                </a:solidFill>
              </a:rPr>
              <a:t>, что значит тренировка!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Скачет мячик вверх и вниз: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Ай да Мишка – футболист</a:t>
            </a:r>
            <a:r>
              <a:rPr lang="ru-RU" dirty="0">
                <a:solidFill>
                  <a:srgbClr val="0070C0"/>
                </a:solidFill>
              </a:rPr>
              <a:t>!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6358345" cy="431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24744"/>
            <a:ext cx="1090858" cy="108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95999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Б.Н. Никитин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i="1" dirty="0" smtClean="0"/>
              <a:t> </a:t>
            </a:r>
            <a:r>
              <a:rPr lang="ru-RU" sz="4000" b="1" dirty="0" smtClean="0">
                <a:solidFill>
                  <a:srgbClr val="0070C0"/>
                </a:solidFill>
              </a:rPr>
              <a:t>Вы хотите, чтобы ваши дети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 были свободными и талантливыми?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Тогда помогите им сделать первые шаги по  ступенькам творчества,      но не опаздывайте                                                                      и, помогая думайте сами.</a:t>
            </a:r>
            <a:endParaRPr lang="ru-RU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«Футбол». </a:t>
            </a:r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      </a:t>
            </a:r>
            <a:r>
              <a:rPr lang="ru-RU" sz="4000" b="1" dirty="0" smtClean="0">
                <a:solidFill>
                  <a:srgbClr val="C00000"/>
                </a:solidFill>
              </a:rPr>
              <a:t>Игра на развитие мелкой моторики.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487926"/>
            <a:ext cx="6916027" cy="521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ИГРА</a:t>
            </a:r>
            <a:r>
              <a:rPr lang="ru-RU" b="1" dirty="0">
                <a:solidFill>
                  <a:schemeClr val="accent1"/>
                </a:solidFill>
              </a:rPr>
              <a:t> </a:t>
            </a:r>
            <a:r>
              <a:rPr lang="ru-RU" b="1" dirty="0">
                <a:solidFill>
                  <a:srgbClr val="0070C0"/>
                </a:solidFill>
              </a:rPr>
              <a:t>совершенствует  чувство ритма </a:t>
            </a:r>
            <a:r>
              <a:rPr lang="ru-RU" b="1" dirty="0">
                <a:solidFill>
                  <a:srgbClr val="C00000"/>
                </a:solidFill>
              </a:rPr>
              <a:t>и</a:t>
            </a:r>
            <a:r>
              <a:rPr lang="ru-RU" b="1" dirty="0">
                <a:solidFill>
                  <a:srgbClr val="009A46"/>
                </a:solidFill>
              </a:rPr>
              <a:t> координации движений рук путём ритмических перехватов</a:t>
            </a:r>
            <a:r>
              <a:rPr lang="ru-RU" b="1" dirty="0">
                <a:solidFill>
                  <a:schemeClr val="accent1"/>
                </a:solidFill>
              </a:rPr>
              <a:t>.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51720" y="2042230"/>
            <a:ext cx="5149492" cy="468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20520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Упражнения по </a:t>
            </a:r>
            <a:r>
              <a:rPr lang="ru-RU" b="1" dirty="0">
                <a:solidFill>
                  <a:srgbClr val="0070C0"/>
                </a:solidFill>
              </a:rPr>
              <a:t>развитию силы кистей рук</a:t>
            </a:r>
            <a:r>
              <a:rPr lang="ru-RU" b="1" dirty="0">
                <a:solidFill>
                  <a:srgbClr val="C00000"/>
                </a:solidFill>
              </a:rPr>
              <a:t>  </a:t>
            </a:r>
            <a:r>
              <a:rPr lang="ru-RU" b="1" dirty="0">
                <a:solidFill>
                  <a:srgbClr val="009A46"/>
                </a:solidFill>
              </a:rPr>
              <a:t>повышает тонус коры головного мозга. </a:t>
            </a: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91680" y="2132856"/>
            <a:ext cx="5371827" cy="447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1691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Обогащение словаря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2120" y="1600200"/>
            <a:ext cx="32632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>
                <a:solidFill>
                  <a:srgbClr val="0070C0"/>
                </a:solidFill>
              </a:rPr>
              <a:t>Засветилось вдруг </a:t>
            </a:r>
            <a:r>
              <a:rPr lang="ru-RU" sz="4400" b="1" dirty="0">
                <a:solidFill>
                  <a:srgbClr val="002060"/>
                </a:solidFill>
              </a:rPr>
              <a:t>табло</a:t>
            </a:r>
            <a:r>
              <a:rPr lang="ru-RU" sz="4400" b="1" dirty="0" smtClean="0">
                <a:solidFill>
                  <a:srgbClr val="0070C0"/>
                </a:solidFill>
              </a:rPr>
              <a:t>,          </a:t>
            </a:r>
            <a:r>
              <a:rPr lang="ru-RU" sz="4400" b="1" dirty="0" smtClean="0">
                <a:solidFill>
                  <a:srgbClr val="C00000"/>
                </a:solidFill>
              </a:rPr>
              <a:t>Бил </a:t>
            </a:r>
            <a:r>
              <a:rPr lang="ru-RU" sz="4400" b="1" dirty="0" smtClean="0">
                <a:solidFill>
                  <a:srgbClr val="002060"/>
                </a:solidFill>
              </a:rPr>
              <a:t>пенальти </a:t>
            </a:r>
            <a:r>
              <a:rPr lang="ru-RU" sz="4400" b="1" dirty="0" smtClean="0">
                <a:solidFill>
                  <a:srgbClr val="C00000"/>
                </a:solidFill>
              </a:rPr>
              <a:t>наш  Пьеро.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44595"/>
            <a:ext cx="498471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016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Знакомим детей с переводом иностранных слов.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88840"/>
            <a:ext cx="8291264" cy="4137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>
                <a:solidFill>
                  <a:schemeClr val="accent6">
                    <a:lumMod val="50000"/>
                  </a:schemeClr>
                </a:solidFill>
              </a:rPr>
              <a:t>Бол - мяч</a:t>
            </a:r>
          </a:p>
          <a:p>
            <a:pPr marL="0" indent="0">
              <a:buNone/>
            </a:pP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</a:rPr>
              <a:t>Фут- </a:t>
            </a: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</a:rPr>
              <a:t>ступня</a:t>
            </a:r>
            <a:endParaRPr lang="ru-RU" sz="4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</a:rPr>
              <a:t>Боскет – корзина</a:t>
            </a:r>
          </a:p>
          <a:p>
            <a:pPr marL="0" indent="0">
              <a:buNone/>
            </a:pP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</a:rPr>
              <a:t>Волей - воздух</a:t>
            </a:r>
            <a:endParaRPr lang="ru-RU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68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Игра </a:t>
            </a:r>
            <a:r>
              <a:rPr lang="ru-RU" dirty="0" smtClean="0"/>
              <a:t>«</a:t>
            </a:r>
            <a:r>
              <a:rPr lang="ru-RU" b="1" dirty="0" err="1" smtClean="0">
                <a:solidFill>
                  <a:srgbClr val="0070C0"/>
                </a:solidFill>
              </a:rPr>
              <a:t>Посчита-ка</a:t>
            </a:r>
            <a:r>
              <a:rPr lang="ru-RU" dirty="0" smtClean="0"/>
              <a:t>»  </a:t>
            </a:r>
            <a:r>
              <a:rPr lang="ru-RU" b="1" dirty="0" smtClean="0">
                <a:solidFill>
                  <a:srgbClr val="FF0000"/>
                </a:solidFill>
              </a:rPr>
              <a:t>со словами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«Мы спортсмены».</a:t>
            </a:r>
            <a:endParaRPr lang="ru-RU" dirty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Один футбольный мяч, два футбольных мяча… , пять футбольных мячей… </a:t>
            </a:r>
          </a:p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009A46"/>
                </a:solidFill>
              </a:rPr>
              <a:t>Один  ловк</a:t>
            </a:r>
            <a:r>
              <a:rPr lang="ru-RU" b="1" u="sng" dirty="0" smtClean="0">
                <a:solidFill>
                  <a:srgbClr val="009A46"/>
                </a:solidFill>
              </a:rPr>
              <a:t>ий</a:t>
            </a:r>
            <a:r>
              <a:rPr lang="ru-RU" b="1" dirty="0" smtClean="0">
                <a:solidFill>
                  <a:srgbClr val="009A46"/>
                </a:solidFill>
              </a:rPr>
              <a:t> футболист,                                                     два ловк</a:t>
            </a:r>
            <a:r>
              <a:rPr lang="ru-RU" b="1" u="sng" dirty="0" smtClean="0">
                <a:solidFill>
                  <a:srgbClr val="009A46"/>
                </a:solidFill>
              </a:rPr>
              <a:t>их</a:t>
            </a:r>
            <a:r>
              <a:rPr lang="ru-RU" b="1" dirty="0" smtClean="0">
                <a:solidFill>
                  <a:srgbClr val="009A46"/>
                </a:solidFill>
              </a:rPr>
              <a:t> футболист</a:t>
            </a:r>
            <a:r>
              <a:rPr lang="ru-RU" b="1" u="sng" dirty="0" smtClean="0">
                <a:solidFill>
                  <a:srgbClr val="009A46"/>
                </a:solidFill>
              </a:rPr>
              <a:t>а</a:t>
            </a:r>
            <a:r>
              <a:rPr lang="ru-RU" b="1" dirty="0" smtClean="0">
                <a:solidFill>
                  <a:srgbClr val="009A46"/>
                </a:solidFill>
              </a:rPr>
              <a:t>, …</a:t>
            </a:r>
          </a:p>
          <a:p>
            <a:pPr>
              <a:buNone/>
            </a:pPr>
            <a:r>
              <a:rPr lang="ru-RU" b="1" dirty="0" smtClean="0">
                <a:solidFill>
                  <a:srgbClr val="009A46"/>
                </a:solidFill>
              </a:rPr>
              <a:t> пять ловких футболист</a:t>
            </a:r>
            <a:r>
              <a:rPr lang="ru-RU" b="1" u="sng" dirty="0" smtClean="0">
                <a:solidFill>
                  <a:srgbClr val="009A46"/>
                </a:solidFill>
              </a:rPr>
              <a:t>ов</a:t>
            </a:r>
            <a:r>
              <a:rPr lang="ru-RU" b="1" dirty="0" smtClean="0">
                <a:solidFill>
                  <a:srgbClr val="009A46"/>
                </a:solidFill>
              </a:rPr>
              <a:t>.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3352800"/>
            <a:ext cx="2469735" cy="2456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5105400"/>
            <a:ext cx="1090858" cy="108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5562600"/>
            <a:ext cx="1090858" cy="108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1219200"/>
            <a:ext cx="1090858" cy="108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5105399"/>
            <a:ext cx="1090858" cy="108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542" y="1143000"/>
            <a:ext cx="1090858" cy="108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Песня – гимн футболистов.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ФУТБОЛЬНЫЙ </a:t>
            </a:r>
            <a:r>
              <a:rPr lang="ru-RU" sz="3600" b="1" dirty="0">
                <a:solidFill>
                  <a:srgbClr val="C00000"/>
                </a:solidFill>
              </a:rPr>
              <a:t>МЯЧ НЕ ЗНАЛ </a:t>
            </a:r>
            <a:r>
              <a:rPr lang="ru-RU" sz="3600" b="1" dirty="0" smtClean="0">
                <a:solidFill>
                  <a:srgbClr val="C00000"/>
                </a:solidFill>
              </a:rPr>
              <a:t>                              ЛЮДСКИХ </a:t>
            </a:r>
            <a:r>
              <a:rPr lang="ru-RU" sz="3600" b="1" dirty="0">
                <a:solidFill>
                  <a:srgbClr val="C00000"/>
                </a:solidFill>
              </a:rPr>
              <a:t>СЕКРЕТОВ</a:t>
            </a:r>
            <a:r>
              <a:rPr lang="ru-RU" sz="3600" b="1" dirty="0" smtClean="0">
                <a:solidFill>
                  <a:srgbClr val="C00000"/>
                </a:solidFill>
              </a:rPr>
              <a:t>,                                                                    </a:t>
            </a:r>
            <a:r>
              <a:rPr lang="ru-RU" sz="3600" b="1" dirty="0" smtClean="0">
                <a:solidFill>
                  <a:srgbClr val="0070C0"/>
                </a:solidFill>
              </a:rPr>
              <a:t>ВЫСОКИХ ЧУВСТВ ФУТБОЛЬНЫЙ                                           МЯЧ НЕ ЗНАЛ. </a:t>
            </a:r>
          </a:p>
          <a:p>
            <a:pPr algn="ctr">
              <a:buNone/>
            </a:pPr>
            <a:r>
              <a:rPr lang="ru-RU" sz="3600" b="1" dirty="0">
                <a:solidFill>
                  <a:srgbClr val="C00000"/>
                </a:solidFill>
              </a:rPr>
              <a:t>Н</a:t>
            </a:r>
            <a:r>
              <a:rPr lang="ru-RU" sz="3600" b="1" dirty="0" smtClean="0">
                <a:solidFill>
                  <a:srgbClr val="C00000"/>
                </a:solidFill>
              </a:rPr>
              <a:t>О ИНОГДА, КАК МАЛАЯ ПЛАНЕТА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</a:rPr>
              <a:t>–           ТОТ МЯЧ НАД ШУМНЫМ                               СТАДИОНОМ ПРОЛЕТАЛ!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1329307" cy="132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Выставка рисунков и рассказы детей группа «Вишенка»-«</a:t>
            </a:r>
            <a:r>
              <a:rPr lang="ru-RU" dirty="0">
                <a:solidFill>
                  <a:srgbClr val="0070C0"/>
                </a:solidFill>
              </a:rPr>
              <a:t>Наши мамы</a:t>
            </a:r>
            <a:r>
              <a:rPr lang="ru-RU" dirty="0">
                <a:solidFill>
                  <a:srgbClr val="C00000"/>
                </a:solidFill>
              </a:rPr>
              <a:t>».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439" y="1600200"/>
            <a:ext cx="812512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4345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</a:t>
            </a:r>
            <a:r>
              <a:rPr lang="ru-RU" b="1" dirty="0">
                <a:solidFill>
                  <a:srgbClr val="0070C0"/>
                </a:solidFill>
              </a:rPr>
              <a:t>Моя мама самая лучшая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893" y="1600200"/>
            <a:ext cx="81542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3324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Новогодний маскарад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2996883" cy="4289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04864"/>
            <a:ext cx="2990159" cy="438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92964"/>
            <a:ext cx="2801443" cy="398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891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Autofit/>
          </a:bodyPr>
          <a:lstStyle/>
          <a:p>
            <a:r>
              <a:rPr lang="ru-RU" sz="8000" u="sng" dirty="0" smtClean="0">
                <a:solidFill>
                  <a:srgbClr val="FF0000"/>
                </a:solidFill>
              </a:rPr>
              <a:t>Что такое кубик?</a:t>
            </a:r>
            <a:r>
              <a:rPr lang="ru-RU" sz="8000" dirty="0" smtClean="0">
                <a:solidFill>
                  <a:srgbClr val="FF0000"/>
                </a:solidFill>
              </a:rPr>
              <a:t> </a:t>
            </a:r>
            <a:endParaRPr lang="ru-RU" sz="80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8000" dirty="0" smtClean="0"/>
              <a:t> </a:t>
            </a:r>
            <a:endParaRPr lang="ru-RU" sz="8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14403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19200" y="2967335"/>
            <a:ext cx="73914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  <a:p>
            <a:r>
              <a:rPr lang="ru-RU" sz="3200" b="1" dirty="0" smtClean="0">
                <a:solidFill>
                  <a:srgbClr val="0070C0"/>
                </a:solidFill>
              </a:rPr>
              <a:t>Кубики </a:t>
            </a:r>
            <a:r>
              <a:rPr lang="ru-RU" sz="3200" b="1" dirty="0">
                <a:solidFill>
                  <a:srgbClr val="0070C0"/>
                </a:solidFill>
              </a:rPr>
              <a:t>– это  живые картинки, буквы и </a:t>
            </a:r>
            <a:r>
              <a:rPr lang="ru-RU" sz="3200" b="1" dirty="0" smtClean="0">
                <a:solidFill>
                  <a:srgbClr val="0070C0"/>
                </a:solidFill>
              </a:rPr>
              <a:t>слова.  Кубики </a:t>
            </a:r>
            <a:r>
              <a:rPr lang="ru-RU" sz="3200" b="1" dirty="0">
                <a:solidFill>
                  <a:srgbClr val="0070C0"/>
                </a:solidFill>
              </a:rPr>
              <a:t>– </a:t>
            </a:r>
            <a:r>
              <a:rPr lang="ru-RU" sz="3200" b="1" dirty="0" smtClean="0">
                <a:solidFill>
                  <a:srgbClr val="0070C0"/>
                </a:solidFill>
              </a:rPr>
              <a:t>это мелкая </a:t>
            </a:r>
            <a:r>
              <a:rPr lang="ru-RU" sz="3200" b="1" dirty="0">
                <a:solidFill>
                  <a:srgbClr val="0070C0"/>
                </a:solidFill>
              </a:rPr>
              <a:t>моторика.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6" y="1866900"/>
            <a:ext cx="9109014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Клуб «Шаг навстречу»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124744"/>
            <a:ext cx="9020007" cy="500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7356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Команда «Радуга». УМКА -18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8795566" cy="473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08130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День Защитников Отечества                        23 </a:t>
            </a:r>
            <a:r>
              <a:rPr lang="ru-RU" b="1" dirty="0">
                <a:solidFill>
                  <a:srgbClr val="C00000"/>
                </a:solidFill>
              </a:rPr>
              <a:t>февраля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425009" cy="258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84784"/>
            <a:ext cx="4043363" cy="272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14799"/>
            <a:ext cx="3810000" cy="260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10963"/>
            <a:ext cx="3463183" cy="26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843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Музыкальная </a:t>
            </a:r>
            <a:r>
              <a:rPr lang="ru-RU" b="1" dirty="0" smtClean="0">
                <a:solidFill>
                  <a:srgbClr val="0070C0"/>
                </a:solidFill>
              </a:rPr>
              <a:t>собачка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6425480" cy="5423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73194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300" b="1" i="1" dirty="0" smtClean="0">
                <a:solidFill>
                  <a:srgbClr val="C00000"/>
                </a:solidFill>
              </a:rPr>
              <a:t>Клеродендрум </a:t>
            </a:r>
            <a:r>
              <a:rPr lang="ru-RU" sz="5300" b="1" i="1" dirty="0" err="1" smtClean="0">
                <a:solidFill>
                  <a:srgbClr val="C00000"/>
                </a:solidFill>
              </a:rPr>
              <a:t>Томса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547982"/>
            <a:ext cx="5710074" cy="531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9A46"/>
                </a:solidFill>
              </a:rPr>
              <a:t>ЯНВАРСКИЙ  </a:t>
            </a:r>
            <a:r>
              <a:rPr lang="ru-RU" b="1" dirty="0" smtClean="0">
                <a:solidFill>
                  <a:srgbClr val="C00000"/>
                </a:solidFill>
              </a:rPr>
              <a:t>АМАРИЛЛИС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008" y="1600200"/>
            <a:ext cx="693598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Амазонская лилия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869827" cy="505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Кубики – это любимая игрушка!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157657" cy="5038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27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Данил </a:t>
            </a:r>
            <a:r>
              <a:rPr lang="ru-RU" b="1" smtClean="0">
                <a:solidFill>
                  <a:srgbClr val="C00000"/>
                </a:solidFill>
              </a:rPr>
              <a:t>поставил кубики </a:t>
            </a:r>
            <a:r>
              <a:rPr lang="ru-RU" b="1" dirty="0" smtClean="0">
                <a:solidFill>
                  <a:srgbClr val="C00000"/>
                </a:solidFill>
              </a:rPr>
              <a:t>правильно,                                                               а не </a:t>
            </a:r>
            <a:r>
              <a:rPr lang="ru-RU" b="1" dirty="0">
                <a:solidFill>
                  <a:srgbClr val="C00000"/>
                </a:solidFill>
              </a:rPr>
              <a:t>в</a:t>
            </a:r>
            <a:r>
              <a:rPr lang="ru-RU" b="1" dirty="0" smtClean="0">
                <a:solidFill>
                  <a:srgbClr val="C00000"/>
                </a:solidFill>
              </a:rPr>
              <a:t>верх ногами.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79353"/>
            <a:ext cx="6553200" cy="516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349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3414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Складываем</a:t>
            </a:r>
            <a:r>
              <a:rPr lang="ru-RU" b="1" dirty="0">
                <a:solidFill>
                  <a:srgbClr val="FF0000"/>
                </a:solidFill>
              </a:rPr>
              <a:t>, читаем, пишем предложения</a:t>
            </a:r>
            <a:r>
              <a:rPr lang="ru-RU" dirty="0">
                <a:solidFill>
                  <a:srgbClr val="FF0000"/>
                </a:solidFill>
              </a:rPr>
              <a:t>.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704561"/>
            <a:ext cx="7525657" cy="515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50691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Предлог – «НА» стоит  отдельно от слова, а произносится вместе.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00200"/>
            <a:ext cx="611892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5486400" y="304800"/>
            <a:ext cx="3733800" cy="58213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1100" dirty="0" smtClean="0"/>
              <a:t>.</a:t>
            </a:r>
            <a:r>
              <a:rPr lang="ru-RU" dirty="0" smtClean="0"/>
              <a:t>                             </a:t>
            </a:r>
            <a:r>
              <a:rPr lang="ru-RU" sz="4800" b="1" dirty="0" smtClean="0">
                <a:solidFill>
                  <a:srgbClr val="C00000"/>
                </a:solidFill>
              </a:rPr>
              <a:t>ПРЕДЛОГ</a:t>
            </a:r>
            <a:r>
              <a:rPr lang="ru-RU" sz="4800" b="1" dirty="0" smtClean="0"/>
              <a:t>  «</a:t>
            </a:r>
            <a:r>
              <a:rPr lang="ru-RU" sz="4800" b="1" dirty="0" smtClean="0">
                <a:solidFill>
                  <a:srgbClr val="0070C0"/>
                </a:solidFill>
              </a:rPr>
              <a:t>МЕЖДУ» </a:t>
            </a:r>
          </a:p>
          <a:p>
            <a:pPr>
              <a:buNone/>
            </a:pP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smtClean="0">
                <a:solidFill>
                  <a:srgbClr val="0070C0"/>
                </a:solidFill>
              </a:rPr>
              <a:t>    </a:t>
            </a:r>
          </a:p>
          <a:p>
            <a:pPr>
              <a:buNone/>
            </a:pPr>
            <a:endParaRPr lang="ru-RU" sz="4800" b="1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sz="4800" b="1" dirty="0" smtClean="0">
                <a:solidFill>
                  <a:srgbClr val="0070C0"/>
                </a:solidFill>
              </a:rPr>
              <a:t>    Игра  </a:t>
            </a:r>
            <a:r>
              <a:rPr lang="ru-RU" sz="4800" b="1" dirty="0">
                <a:solidFill>
                  <a:srgbClr val="0070C0"/>
                </a:solidFill>
              </a:rPr>
              <a:t>с кубиками  способствует </a:t>
            </a:r>
            <a:r>
              <a:rPr lang="ru-RU" sz="4800" b="1" dirty="0" err="1" smtClean="0">
                <a:solidFill>
                  <a:srgbClr val="0070C0"/>
                </a:solidFill>
              </a:rPr>
              <a:t>самостоятель</a:t>
            </a:r>
            <a:r>
              <a:rPr lang="ru-RU" sz="4800" b="1" dirty="0" smtClean="0">
                <a:solidFill>
                  <a:srgbClr val="0070C0"/>
                </a:solidFill>
              </a:rPr>
              <a:t>-ному  </a:t>
            </a:r>
            <a:r>
              <a:rPr lang="ru-RU" sz="4800" b="1" dirty="0">
                <a:solidFill>
                  <a:srgbClr val="0070C0"/>
                </a:solidFill>
              </a:rPr>
              <a:t>использованию предлогов в речи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189" y="1219200"/>
            <a:ext cx="5486400" cy="4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2490199" cy="165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686800" cy="103663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Игра - активизирует естественное распределение биоэнергии в организме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9491" y="1676400"/>
            <a:ext cx="871242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524</Words>
  <Application>Microsoft Office PowerPoint</Application>
  <PresentationFormat>Экран (4:3)</PresentationFormat>
  <Paragraphs>88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Office Theme</vt:lpstr>
      <vt:lpstr> «Говорящие кубики».           Дидактическое пособие  для дошкольников  по формированию грамматического строя речи.                                                                                         Предлоги в детской речи. </vt:lpstr>
      <vt:lpstr>Б.Н. Никитин</vt:lpstr>
      <vt:lpstr>Что такое кубик? </vt:lpstr>
      <vt:lpstr>Кубики – это любимая игрушка!</vt:lpstr>
      <vt:lpstr>Данил поставил кубики правильно,                                                               а не вверх ногами.</vt:lpstr>
      <vt:lpstr>Складываем, читаем, пишем предложения.</vt:lpstr>
      <vt:lpstr> Предлог – «НА» стоит  отдельно от слова, а произносится вместе.</vt:lpstr>
      <vt:lpstr>.</vt:lpstr>
      <vt:lpstr>Игра - активизирует естественное распределение биоэнергии в организме</vt:lpstr>
      <vt:lpstr>Кубики Б.П.Никитина.</vt:lpstr>
      <vt:lpstr>Кубики Н.А.Зайцева </vt:lpstr>
      <vt:lpstr>Интеллектуальное  и речевое  развитие ребенка  зависит от степени  развития пальцевой моторики. </vt:lpstr>
      <vt:lpstr>Игра  с кубиками  создаёт стимулирующее воздействие на функциональное состояние коры головного мозга. </vt:lpstr>
      <vt:lpstr>Формируется способность к концентрации внимания. Связная речь. Использование мнемотаблицы для             пересказа «Кубик на кубик» Я. Тайц  </vt:lpstr>
      <vt:lpstr>Движение - это жизнь!</vt:lpstr>
      <vt:lpstr>Дидактическое пособие  для дошкольников развитие                                  не  только общей  и  мелкой моторики. </vt:lpstr>
      <vt:lpstr>В. А. Сухомлинский</vt:lpstr>
      <vt:lpstr>Универсальная игра</vt:lpstr>
      <vt:lpstr>Игра на развитие речевого дыхания</vt:lpstr>
      <vt:lpstr>«Футбол».                                                                Игра на развитие мелкой моторики. </vt:lpstr>
      <vt:lpstr>ИГРА совершенствует  чувство ритма и координации движений рук путём ритмических перехватов.</vt:lpstr>
      <vt:lpstr>Упражнения по развитию силы кистей рук  повышает тонус коры головного мозга. </vt:lpstr>
      <vt:lpstr>Обогащение словаря</vt:lpstr>
      <vt:lpstr>Знакомим детей с переводом иностранных слов.</vt:lpstr>
      <vt:lpstr>Игра «Посчита-ка»  со словами:</vt:lpstr>
      <vt:lpstr>Песня – гимн футболистов.</vt:lpstr>
      <vt:lpstr>Выставка рисунков и рассказы детей группа «Вишенка»-«Наши мамы».</vt:lpstr>
      <vt:lpstr>«Моя мама самая лучшая»</vt:lpstr>
      <vt:lpstr>Новогодний маскарад</vt:lpstr>
      <vt:lpstr>Клуб «Шаг навстречу»</vt:lpstr>
      <vt:lpstr>Команда «Радуга». УМКА -18</vt:lpstr>
      <vt:lpstr>День Защитников Отечества                        23 февраля</vt:lpstr>
      <vt:lpstr>Музыкальная собачка</vt:lpstr>
      <vt:lpstr>Клеродендрум Томса</vt:lpstr>
      <vt:lpstr>ЯНВАРСКИЙ  АМАРИЛЛИС</vt:lpstr>
      <vt:lpstr>Амазонская лилия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111</dc:creator>
  <cp:lastModifiedBy>Ольга</cp:lastModifiedBy>
  <cp:revision>45</cp:revision>
  <dcterms:created xsi:type="dcterms:W3CDTF">2018-02-03T08:17:42Z</dcterms:created>
  <dcterms:modified xsi:type="dcterms:W3CDTF">2018-04-04T03:14:47Z</dcterms:modified>
</cp:coreProperties>
</file>